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9" r:id="rId4"/>
    <p:sldId id="261" r:id="rId5"/>
    <p:sldId id="263" r:id="rId6"/>
    <p:sldId id="285" r:id="rId7"/>
    <p:sldId id="287" r:id="rId8"/>
    <p:sldId id="288" r:id="rId9"/>
    <p:sldId id="289" r:id="rId10"/>
    <p:sldId id="282" r:id="rId11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  <a:srgbClr val="00FFFF"/>
    <a:srgbClr val="00CC00"/>
    <a:srgbClr val="FFFF00"/>
    <a:srgbClr val="00FFCC"/>
    <a:srgbClr val="FFCCFF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270D5-A803-480C-84A7-D89D51CF70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5499F8-9007-4C89-8BD6-0454203280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6CF43-9618-451E-8D6A-7811D93A52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74A52-083E-40B1-8B91-95F1B8E076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A785C-7061-488D-A1BA-2AEE96ACD6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67122-3C90-4E29-9F24-C1F3239E9E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E263C8-0A16-4F76-AF4F-09EDD77150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78C1D-2BB2-4015-AE95-EF97828F1C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1110EA-918A-4C9B-82FC-FD53854639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874B62-DB74-4112-844C-5066939C3F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1663B-DF07-40CA-9780-891EA01647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92100"/>
            <a:ext cx="8229600" cy="5727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72C0A-E472-4F37-ABE7-952252AE96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3D87D820-EC8A-429E-9409-1D31A8B40F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91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928813"/>
            <a:ext cx="9144000" cy="2071687"/>
          </a:xfrm>
        </p:spPr>
        <p:txBody>
          <a:bodyPr/>
          <a:lstStyle/>
          <a:p>
            <a:pPr eaLnBrk="1" hangingPunct="1">
              <a:defRPr/>
            </a:pPr>
            <a:r>
              <a:rPr lang="ru-RU" sz="8800" dirty="0" smtClean="0">
                <a:solidFill>
                  <a:srgbClr val="FF0000"/>
                </a:solidFill>
                <a:latin typeface="Comic Sans MS" pitchFamily="66" charset="0"/>
              </a:rPr>
              <a:t>ГРИПП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ru-RU" sz="4000" b="1" dirty="0" smtClean="0">
                <a:solidFill>
                  <a:srgbClr val="FF0000"/>
                </a:solidFill>
              </a:rPr>
              <a:t>   </a:t>
            </a:r>
            <a:endParaRPr lang="ru-RU" sz="4000" b="1" dirty="0" smtClean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400" b="1" dirty="0" smtClean="0">
                <a:solidFill>
                  <a:srgbClr val="FF0000"/>
                </a:solidFill>
              </a:rPr>
              <a:t>Грипп</a:t>
            </a:r>
            <a:r>
              <a:rPr lang="ru-RU" sz="4400" dirty="0" smtClean="0">
                <a:solidFill>
                  <a:srgbClr val="FFC000"/>
                </a:solidFill>
              </a:rPr>
              <a:t> - острое респираторное заболевание вирусной этиологии, протекающее с явлениями общей интоксикации и поражением респираторного тракта. </a:t>
            </a:r>
            <a:endParaRPr lang="ru-RU" sz="4400" dirty="0" smtClean="0"/>
          </a:p>
          <a:p>
            <a:pPr>
              <a:buFontTx/>
              <a:buNone/>
              <a:defRPr/>
            </a:pPr>
            <a:endParaRPr lang="ru-RU" sz="2400" dirty="0" smtClean="0">
              <a:solidFill>
                <a:schemeClr val="accent6"/>
              </a:solidFill>
            </a:endParaRPr>
          </a:p>
          <a:p>
            <a:pPr>
              <a:buFontTx/>
              <a:buNone/>
              <a:defRPr/>
            </a:pPr>
            <a:endParaRPr lang="ru-RU" sz="2400" dirty="0" smtClean="0">
              <a:solidFill>
                <a:schemeClr val="accent6"/>
              </a:solidFill>
            </a:endParaRPr>
          </a:p>
          <a:p>
            <a:pPr>
              <a:buFontTx/>
              <a:buNone/>
              <a:defRPr/>
            </a:pPr>
            <a:r>
              <a:rPr lang="ru-RU" sz="2400" dirty="0" smtClean="0">
                <a:solidFill>
                  <a:srgbClr val="FFFF00"/>
                </a:solidFill>
              </a:rPr>
              <a:t>    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ru-RU" sz="2400" b="1" dirty="0" smtClean="0"/>
              <a:t>                      </a:t>
            </a:r>
            <a:endParaRPr lang="ru-RU" sz="2400" b="1" dirty="0" smtClean="0"/>
          </a:p>
          <a:p>
            <a:pPr>
              <a:buFontTx/>
              <a:buNone/>
              <a:defRPr/>
            </a:pP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                 </a:t>
            </a:r>
            <a:r>
              <a:rPr lang="ru-RU" sz="4400" b="1" dirty="0" smtClean="0">
                <a:solidFill>
                  <a:srgbClr val="FF0000"/>
                </a:solidFill>
              </a:rPr>
              <a:t>Эпидемиология</a:t>
            </a:r>
            <a:endParaRPr lang="ru-RU" sz="4400" b="1" dirty="0" smtClean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ru-RU" sz="2400" b="1" dirty="0" smtClean="0"/>
              <a:t>    </a:t>
            </a:r>
            <a:r>
              <a:rPr lang="ru-RU" sz="4000" b="1" dirty="0" smtClean="0">
                <a:solidFill>
                  <a:srgbClr val="FFFF00"/>
                </a:solidFill>
              </a:rPr>
              <a:t>Источником гриппозной инфекции</a:t>
            </a:r>
            <a:r>
              <a:rPr lang="ru-RU" sz="4000" dirty="0" smtClean="0">
                <a:solidFill>
                  <a:srgbClr val="FFFF00"/>
                </a:solidFill>
              </a:rPr>
              <a:t> является только больной человек с явными и стертыми формами заболевания. </a:t>
            </a:r>
          </a:p>
          <a:p>
            <a:pPr>
              <a:buFontTx/>
              <a:buNone/>
              <a:defRPr/>
            </a:pPr>
            <a:r>
              <a:rPr lang="ru-RU" sz="4000" dirty="0" smtClean="0"/>
              <a:t>   </a:t>
            </a:r>
            <a:r>
              <a:rPr lang="ru-RU" sz="4000" dirty="0" smtClean="0">
                <a:solidFill>
                  <a:schemeClr val="accent6"/>
                </a:solidFill>
              </a:rPr>
              <a:t>Путь передачи инфекции - воздушно-капельный. 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25" y="0"/>
            <a:ext cx="7686675" cy="1000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92D050"/>
                </a:solidFill>
              </a:rPr>
              <a:t/>
            </a:r>
            <a:br>
              <a:rPr lang="ru-RU" dirty="0" smtClean="0">
                <a:solidFill>
                  <a:srgbClr val="92D050"/>
                </a:solidFill>
              </a:rPr>
            </a:br>
            <a:r>
              <a:rPr lang="ru-RU" dirty="0">
                <a:solidFill>
                  <a:srgbClr val="92D050"/>
                </a:solidFill>
              </a:rPr>
              <a:t> </a:t>
            </a:r>
            <a:r>
              <a:rPr lang="ru-RU" dirty="0" smtClean="0">
                <a:solidFill>
                  <a:srgbClr val="92D050"/>
                </a:solidFill>
              </a:rPr>
              <a:t>   </a:t>
            </a:r>
            <a:r>
              <a:rPr lang="ru-RU" dirty="0" smtClean="0">
                <a:solidFill>
                  <a:srgbClr val="92D050"/>
                </a:solidFill>
              </a:rPr>
              <a:t>Клиническая </a:t>
            </a:r>
            <a:r>
              <a:rPr lang="ru-RU" dirty="0" smtClean="0">
                <a:solidFill>
                  <a:srgbClr val="92D050"/>
                </a:solidFill>
              </a:rPr>
              <a:t>картина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412776"/>
            <a:ext cx="8604448" cy="5445224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ru-RU" sz="2000" b="1" dirty="0" smtClean="0"/>
              <a:t>    </a:t>
            </a:r>
            <a:r>
              <a:rPr lang="ru-RU" sz="2000" b="1" dirty="0" smtClean="0">
                <a:solidFill>
                  <a:srgbClr val="FF0000"/>
                </a:solidFill>
              </a:rPr>
              <a:t>Инкубационный период </a:t>
            </a:r>
            <a:r>
              <a:rPr lang="ru-RU" sz="2000" dirty="0" smtClean="0">
                <a:solidFill>
                  <a:srgbClr val="FF0000"/>
                </a:solidFill>
              </a:rPr>
              <a:t>продолжается от 12 до 48 ч. </a:t>
            </a:r>
          </a:p>
          <a:p>
            <a:pPr>
              <a:buFontTx/>
              <a:buNone/>
              <a:defRPr/>
            </a:pPr>
            <a:endParaRPr lang="ru-RU" sz="2000" dirty="0" smtClean="0"/>
          </a:p>
          <a:p>
            <a:pPr>
              <a:buFontTx/>
              <a:buNone/>
              <a:defRPr/>
            </a:pPr>
            <a:r>
              <a:rPr lang="ru-RU" sz="2000" dirty="0" smtClean="0"/>
              <a:t>     </a:t>
            </a:r>
            <a:r>
              <a:rPr lang="ru-RU" sz="3600" b="1" dirty="0" smtClean="0">
                <a:solidFill>
                  <a:srgbClr val="FFFF00"/>
                </a:solidFill>
              </a:rPr>
              <a:t>Типичный грипп </a:t>
            </a:r>
            <a:r>
              <a:rPr lang="ru-RU" sz="3600" dirty="0" smtClean="0">
                <a:solidFill>
                  <a:srgbClr val="FFFF00"/>
                </a:solidFill>
              </a:rPr>
              <a:t>начинается остро, в большинстве случаев с озноба или </a:t>
            </a:r>
            <a:r>
              <a:rPr lang="ru-RU" sz="3600" dirty="0" err="1" smtClean="0">
                <a:solidFill>
                  <a:srgbClr val="FFFF00"/>
                </a:solidFill>
              </a:rPr>
              <a:t>познабливания</a:t>
            </a:r>
            <a:r>
              <a:rPr lang="ru-RU" sz="3600" dirty="0" smtClean="0">
                <a:solidFill>
                  <a:srgbClr val="FFFF00"/>
                </a:solidFill>
              </a:rPr>
              <a:t>. Температура тела уже в первые сутки достигает максимального уровня </a:t>
            </a:r>
            <a:r>
              <a:rPr lang="ru-RU" sz="3600" dirty="0" smtClean="0">
                <a:solidFill>
                  <a:srgbClr val="FF0000"/>
                </a:solidFill>
              </a:rPr>
              <a:t>(38 -40°С). 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FontTx/>
              <a:buNone/>
              <a:defRPr/>
            </a:pPr>
            <a:endParaRPr lang="ru-RU" sz="1800" dirty="0"/>
          </a:p>
        </p:txBody>
      </p:sp>
      <p:pic>
        <p:nvPicPr>
          <p:cNvPr id="8195" name="Picture 4" descr="http://cdjtie.edusite.ru/images/clip_image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0850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981892"/>
          </a:xfrm>
        </p:spPr>
        <p:txBody>
          <a:bodyPr/>
          <a:lstStyle/>
          <a:p>
            <a:pPr algn="ctr"/>
            <a:r>
              <a:rPr lang="ru-RU" sz="3000" dirty="0" smtClean="0">
                <a:solidFill>
                  <a:srgbClr val="FFFF00"/>
                </a:solidFill>
              </a:rPr>
              <a:t>Неспецифическая    профилактика гриппа:</a:t>
            </a:r>
            <a:endParaRPr lang="ru-RU" sz="30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/>
          <a:lstStyle/>
          <a:p>
            <a:pPr>
              <a:buFontTx/>
              <a:buChar char="-"/>
            </a:pPr>
            <a:r>
              <a:rPr lang="ru-RU" dirty="0" smtClean="0">
                <a:solidFill>
                  <a:srgbClr val="FFC000"/>
                </a:solidFill>
              </a:rPr>
              <a:t>Отсутствие контакта с больным человеком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FFC000"/>
                </a:solidFill>
              </a:rPr>
              <a:t>Использование защитной маски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FFC000"/>
                </a:solidFill>
              </a:rPr>
              <a:t>Сократить пребывание в местах массового скопления людей (в </a:t>
            </a:r>
            <a:r>
              <a:rPr lang="ru-RU" dirty="0" err="1" smtClean="0">
                <a:solidFill>
                  <a:srgbClr val="FFC000"/>
                </a:solidFill>
              </a:rPr>
              <a:t>эпид</a:t>
            </a:r>
            <a:r>
              <a:rPr lang="ru-RU" dirty="0" smtClean="0">
                <a:solidFill>
                  <a:srgbClr val="FFC000"/>
                </a:solidFill>
              </a:rPr>
              <a:t>. сезон)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FFC000"/>
                </a:solidFill>
              </a:rPr>
              <a:t>Соблюдения режимов проветривания и </a:t>
            </a:r>
            <a:r>
              <a:rPr lang="ru-RU" dirty="0" err="1" smtClean="0">
                <a:solidFill>
                  <a:srgbClr val="FFC000"/>
                </a:solidFill>
              </a:rPr>
              <a:t>кварцевания</a:t>
            </a:r>
            <a:endParaRPr lang="ru-RU" dirty="0" smtClean="0">
              <a:solidFill>
                <a:srgbClr val="FFC000"/>
              </a:solidFill>
            </a:endParaRPr>
          </a:p>
          <a:p>
            <a:pPr>
              <a:buFontTx/>
              <a:buChar char="-"/>
            </a:pPr>
            <a:r>
              <a:rPr lang="ru-RU" smtClean="0">
                <a:solidFill>
                  <a:srgbClr val="FFC000"/>
                </a:solidFill>
              </a:rPr>
              <a:t>Закаливание </a:t>
            </a:r>
            <a:endParaRPr lang="ru-RU" dirty="0" smtClean="0">
              <a:solidFill>
                <a:srgbClr val="FFC000"/>
              </a:solidFill>
            </a:endParaRP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FFC000"/>
                </a:solidFill>
              </a:rPr>
              <a:t>Правильное питание </a:t>
            </a:r>
            <a:endParaRPr lang="ru-RU" dirty="0" smtClean="0">
              <a:solidFill>
                <a:srgbClr val="FFC000"/>
              </a:solidFill>
            </a:endParaRP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FFC000"/>
                </a:solidFill>
              </a:rPr>
              <a:t>ЗОЖ</a:t>
            </a: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8496944" cy="864096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  <a:latin typeface="+mn-lt"/>
              </a:rPr>
              <a:t>Специфическая профилактика гриппа</a:t>
            </a:r>
            <a:endParaRPr lang="ru-RU" sz="3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/>
          <a:lstStyle/>
          <a:p>
            <a:r>
              <a:rPr lang="ru-RU" sz="1800" dirty="0" smtClean="0">
                <a:solidFill>
                  <a:srgbClr val="000000"/>
                </a:solidFill>
                <a:effectLst/>
              </a:rPr>
              <a:t>Вакцина </a:t>
            </a:r>
            <a:r>
              <a:rPr lang="ru-RU" sz="1800" dirty="0">
                <a:solidFill>
                  <a:srgbClr val="000000"/>
                </a:solidFill>
                <a:effectLst/>
              </a:rPr>
              <a:t>содержит  очищенные  частицы  вирусов типа А и В, формирующие иммунитет </a:t>
            </a:r>
            <a:r>
              <a:rPr lang="ru-RU" sz="1800" dirty="0" smtClean="0">
                <a:solidFill>
                  <a:srgbClr val="000000"/>
                </a:solidFill>
                <a:effectLst/>
              </a:rPr>
              <a:t>к гриппу</a:t>
            </a:r>
            <a:r>
              <a:rPr lang="ru-RU" sz="1800" dirty="0" smtClean="0">
                <a:effectLst/>
              </a:rPr>
              <a:t>: </a:t>
            </a:r>
            <a:r>
              <a:rPr lang="ru-RU" sz="1800" dirty="0" smtClean="0">
                <a:solidFill>
                  <a:srgbClr val="000000"/>
                </a:solidFill>
                <a:effectLst/>
              </a:rPr>
              <a:t>A </a:t>
            </a:r>
            <a:r>
              <a:rPr lang="ru-RU" sz="1800" dirty="0">
                <a:solidFill>
                  <a:srgbClr val="000000"/>
                </a:solidFill>
                <a:effectLst/>
              </a:rPr>
              <a:t>(</a:t>
            </a:r>
            <a:r>
              <a:rPr lang="ru-RU" sz="1800" dirty="0" smtClean="0">
                <a:solidFill>
                  <a:srgbClr val="000000"/>
                </a:solidFill>
                <a:effectLst/>
              </a:rPr>
              <a:t>H1N1 свиной ), А </a:t>
            </a:r>
            <a:r>
              <a:rPr lang="ru-RU" sz="1800" dirty="0" smtClean="0">
                <a:solidFill>
                  <a:srgbClr val="000000"/>
                </a:solidFill>
                <a:effectLst/>
              </a:rPr>
              <a:t>(</a:t>
            </a:r>
            <a:r>
              <a:rPr lang="ru-RU" sz="1800" dirty="0" smtClean="0">
                <a:solidFill>
                  <a:srgbClr val="000000"/>
                </a:solidFill>
                <a:effectLst/>
              </a:rPr>
              <a:t>H3N2 </a:t>
            </a:r>
            <a:r>
              <a:rPr lang="ru-RU" sz="1800" dirty="0" err="1" smtClean="0">
                <a:solidFill>
                  <a:srgbClr val="000000"/>
                </a:solidFill>
                <a:effectLst/>
              </a:rPr>
              <a:t>гонконский</a:t>
            </a:r>
            <a:r>
              <a:rPr lang="ru-RU" sz="1800" dirty="0" smtClean="0">
                <a:solidFill>
                  <a:srgbClr val="000000"/>
                </a:solidFill>
                <a:effectLst/>
              </a:rPr>
              <a:t>), гриппа </a:t>
            </a:r>
            <a:r>
              <a:rPr lang="ru-RU" sz="1800" dirty="0">
                <a:solidFill>
                  <a:srgbClr val="000000"/>
                </a:solidFill>
                <a:effectLst/>
              </a:rPr>
              <a:t>типа В. </a:t>
            </a:r>
            <a:endParaRPr lang="ru-RU" sz="1800" dirty="0" smtClean="0">
              <a:solidFill>
                <a:srgbClr val="000000"/>
              </a:solidFill>
              <a:effectLst/>
            </a:endParaRPr>
          </a:p>
          <a:p>
            <a:r>
              <a:rPr lang="ru-RU" sz="1800" dirty="0" smtClean="0">
                <a:solidFill>
                  <a:srgbClr val="000000"/>
                </a:solidFill>
                <a:effectLst/>
              </a:rPr>
              <a:t>В </a:t>
            </a:r>
            <a:r>
              <a:rPr lang="ru-RU" sz="1800" dirty="0">
                <a:solidFill>
                  <a:srgbClr val="000000"/>
                </a:solidFill>
                <a:effectLst/>
              </a:rPr>
              <a:t>состав </a:t>
            </a:r>
            <a:r>
              <a:rPr lang="ru-RU" sz="1800" dirty="0" smtClean="0">
                <a:solidFill>
                  <a:srgbClr val="000000"/>
                </a:solidFill>
                <a:effectLst/>
              </a:rPr>
              <a:t>вакцины входит </a:t>
            </a:r>
            <a:r>
              <a:rPr lang="ru-RU" sz="1800" dirty="0">
                <a:solidFill>
                  <a:srgbClr val="000000"/>
                </a:solidFill>
                <a:effectLst/>
              </a:rPr>
              <a:t>также особый компонент, который усиливает степень иммунного ответа. Называется этот компонент </a:t>
            </a:r>
            <a:r>
              <a:rPr lang="ru-RU" sz="1800" dirty="0">
                <a:solidFill>
                  <a:srgbClr val="FF0000"/>
                </a:solidFill>
                <a:effectLst/>
              </a:rPr>
              <a:t>«</a:t>
            </a:r>
            <a:r>
              <a:rPr lang="ru-RU" sz="1800" dirty="0" err="1">
                <a:solidFill>
                  <a:srgbClr val="FF0000"/>
                </a:solidFill>
                <a:effectLst/>
              </a:rPr>
              <a:t>Совидон</a:t>
            </a:r>
            <a:r>
              <a:rPr lang="ru-RU" sz="1800" dirty="0" smtClean="0">
                <a:solidFill>
                  <a:srgbClr val="FF0000"/>
                </a:solidFill>
                <a:effectLst/>
              </a:rPr>
              <a:t>»</a:t>
            </a:r>
            <a:r>
              <a:rPr lang="ru-RU" sz="1800" dirty="0" smtClean="0">
                <a:solidFill>
                  <a:srgbClr val="FF0000"/>
                </a:solidFill>
                <a:effectLst/>
              </a:rPr>
              <a:t>. </a:t>
            </a:r>
            <a:r>
              <a:rPr lang="ru-RU" sz="1800" dirty="0" smtClean="0">
                <a:solidFill>
                  <a:srgbClr val="000000"/>
                </a:solidFill>
                <a:effectLst/>
              </a:rPr>
              <a:t>Он </a:t>
            </a:r>
            <a:r>
              <a:rPr lang="ru-RU" sz="1800" dirty="0" smtClean="0">
                <a:solidFill>
                  <a:srgbClr val="000000"/>
                </a:solidFill>
                <a:effectLst/>
              </a:rPr>
              <a:t>активизирует </a:t>
            </a:r>
            <a:r>
              <a:rPr lang="ru-RU" sz="1800" dirty="0">
                <a:solidFill>
                  <a:srgbClr val="000000"/>
                </a:solidFill>
                <a:effectLst/>
              </a:rPr>
              <a:t>собственный иммунный ответ организма на борьбу с вирусами, увеличивает сопротивляемость организма в отношении инфекций различной </a:t>
            </a:r>
            <a:r>
              <a:rPr lang="ru-RU" sz="1800" dirty="0" smtClean="0">
                <a:solidFill>
                  <a:srgbClr val="000000"/>
                </a:solidFill>
                <a:effectLst/>
              </a:rPr>
              <a:t>этиологии</a:t>
            </a:r>
            <a:endParaRPr lang="ru-RU" sz="1800" dirty="0">
              <a:solidFill>
                <a:srgbClr val="00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1" t="13484" r="13106" b="15122"/>
          <a:stretch/>
        </p:blipFill>
        <p:spPr bwMode="auto">
          <a:xfrm>
            <a:off x="531981" y="2636912"/>
            <a:ext cx="8254549" cy="3626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563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r>
              <a:rPr lang="ru-RU" sz="4800" dirty="0" smtClean="0">
                <a:solidFill>
                  <a:srgbClr val="FFFF00"/>
                </a:solidFill>
                <a:effectLst/>
              </a:rPr>
              <a:t>Применение </a:t>
            </a:r>
            <a:r>
              <a:rPr lang="ru-RU" sz="4800" dirty="0">
                <a:solidFill>
                  <a:srgbClr val="FFFF00"/>
                </a:solidFill>
                <a:effectLst/>
              </a:rPr>
              <a:t>у детей:</a:t>
            </a:r>
          </a:p>
          <a:p>
            <a:pPr marL="0" indent="0">
              <a:buNone/>
            </a:pPr>
            <a:r>
              <a:rPr lang="ru-RU" sz="4800" dirty="0">
                <a:solidFill>
                  <a:srgbClr val="00FFCC"/>
                </a:solidFill>
                <a:effectLst/>
              </a:rPr>
              <a:t>С </a:t>
            </a:r>
            <a:r>
              <a:rPr lang="ru-RU" sz="4800" dirty="0">
                <a:solidFill>
                  <a:srgbClr val="FF0000"/>
                </a:solidFill>
                <a:effectLst/>
              </a:rPr>
              <a:t>6 </a:t>
            </a:r>
            <a:r>
              <a:rPr lang="ru-RU" sz="4800" dirty="0" err="1">
                <a:solidFill>
                  <a:srgbClr val="FF0000"/>
                </a:solidFill>
                <a:effectLst/>
              </a:rPr>
              <a:t>мес</a:t>
            </a:r>
            <a:r>
              <a:rPr lang="ru-RU" sz="4800" dirty="0">
                <a:solidFill>
                  <a:srgbClr val="FF0000"/>
                </a:solidFill>
                <a:effectLst/>
              </a:rPr>
              <a:t> до 3-х лет </a:t>
            </a:r>
            <a:r>
              <a:rPr lang="ru-RU" sz="4800" dirty="0">
                <a:solidFill>
                  <a:srgbClr val="00FFCC"/>
                </a:solidFill>
                <a:effectLst/>
              </a:rPr>
              <a:t>двукратно (с интервалом в 1 месяц)</a:t>
            </a:r>
          </a:p>
          <a:p>
            <a:pPr marL="0" indent="0">
              <a:buNone/>
            </a:pPr>
            <a:r>
              <a:rPr lang="ru-RU" sz="4800" dirty="0">
                <a:solidFill>
                  <a:srgbClr val="00FFCC"/>
                </a:solidFill>
                <a:effectLst/>
              </a:rPr>
              <a:t>С </a:t>
            </a:r>
            <a:r>
              <a:rPr lang="ru-RU" sz="4800" dirty="0">
                <a:solidFill>
                  <a:srgbClr val="FF0000"/>
                </a:solidFill>
                <a:effectLst/>
              </a:rPr>
              <a:t>3-х лет до 18 лет </a:t>
            </a:r>
            <a:r>
              <a:rPr lang="ru-RU" sz="4800" dirty="0">
                <a:solidFill>
                  <a:srgbClr val="00FFCC"/>
                </a:solidFill>
                <a:effectLst/>
              </a:rPr>
              <a:t>однократно</a:t>
            </a:r>
          </a:p>
          <a:p>
            <a:pPr marL="0" indent="0">
              <a:buNone/>
            </a:pPr>
            <a:r>
              <a:rPr lang="ru-RU" sz="3600" u="sng" dirty="0" smtClean="0">
                <a:solidFill>
                  <a:srgbClr val="FFFF00"/>
                </a:solidFill>
                <a:effectLst/>
              </a:rPr>
              <a:t>Вакцина </a:t>
            </a:r>
            <a:r>
              <a:rPr lang="ru-RU" sz="3600" u="sng" dirty="0" smtClean="0">
                <a:solidFill>
                  <a:srgbClr val="FFFF00"/>
                </a:solidFill>
                <a:effectLst/>
              </a:rPr>
              <a:t>защищает ребенка не только от гриппа но и от других </a:t>
            </a:r>
            <a:r>
              <a:rPr lang="ru-RU" sz="3600" u="sng" dirty="0" smtClean="0">
                <a:solidFill>
                  <a:srgbClr val="FFFF00"/>
                </a:solidFill>
                <a:effectLst/>
              </a:rPr>
              <a:t>вирусных заболеваний</a:t>
            </a:r>
            <a:endParaRPr lang="ru-RU" sz="3600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23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-27384"/>
            <a:ext cx="8640960" cy="6885384"/>
          </a:xfrm>
        </p:spPr>
        <p:txBody>
          <a:bodyPr/>
          <a:lstStyle/>
          <a:p>
            <a:pPr marL="0" indent="0">
              <a:buNone/>
            </a:pPr>
            <a:endParaRPr lang="ru-RU" sz="2000" b="1" dirty="0" smtClean="0">
              <a:solidFill>
                <a:srgbClr val="FFFF00"/>
              </a:solidFill>
              <a:effectLst/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rgbClr val="FFFF00"/>
                </a:solidFill>
                <a:effectLst/>
              </a:rPr>
              <a:t> </a:t>
            </a:r>
            <a:r>
              <a:rPr lang="ru-RU" sz="2000" b="1" dirty="0" smtClean="0">
                <a:solidFill>
                  <a:srgbClr val="FFFF00"/>
                </a:solidFill>
                <a:effectLst/>
              </a:rPr>
              <a:t>       </a:t>
            </a:r>
          </a:p>
          <a:p>
            <a:pPr marL="0" indent="0">
              <a:buNone/>
            </a:pPr>
            <a:r>
              <a:rPr lang="ru-RU" sz="2200" b="1" dirty="0">
                <a:solidFill>
                  <a:srgbClr val="FFFF00"/>
                </a:solidFill>
                <a:effectLst/>
              </a:rPr>
              <a:t> </a:t>
            </a:r>
            <a:r>
              <a:rPr lang="ru-RU" sz="2200" b="1" dirty="0" smtClean="0">
                <a:solidFill>
                  <a:srgbClr val="FFFF00"/>
                </a:solidFill>
                <a:effectLst/>
              </a:rPr>
              <a:t>      По </a:t>
            </a:r>
            <a:r>
              <a:rPr lang="ru-RU" sz="2200" b="1" dirty="0">
                <a:solidFill>
                  <a:srgbClr val="FFFF00"/>
                </a:solidFill>
                <a:effectLst/>
              </a:rPr>
              <a:t>вопросам вакцинации против </a:t>
            </a:r>
            <a:r>
              <a:rPr lang="ru-RU" sz="2200" b="1" dirty="0" smtClean="0">
                <a:solidFill>
                  <a:srgbClr val="FFFF00"/>
                </a:solidFill>
                <a:effectLst/>
              </a:rPr>
              <a:t>гриппа обращаться </a:t>
            </a:r>
            <a:r>
              <a:rPr lang="ru-RU" sz="2200" b="1" dirty="0">
                <a:solidFill>
                  <a:srgbClr val="FFFF00"/>
                </a:solidFill>
                <a:effectLst/>
              </a:rPr>
              <a:t>в прививочные кабинеты детских </a:t>
            </a:r>
            <a:r>
              <a:rPr lang="ru-RU" sz="2200" b="1" dirty="0" smtClean="0">
                <a:solidFill>
                  <a:srgbClr val="FFFF00"/>
                </a:solidFill>
                <a:effectLst/>
              </a:rPr>
              <a:t>дошкольных учреждений, а также в прививочные кабинеты детских поликлиник </a:t>
            </a:r>
            <a:r>
              <a:rPr lang="ru-RU" sz="2200" b="1" dirty="0">
                <a:solidFill>
                  <a:srgbClr val="FFFF00"/>
                </a:solidFill>
                <a:effectLst/>
              </a:rPr>
              <a:t>№2 и №4</a:t>
            </a:r>
            <a:endParaRPr lang="ru-RU" sz="2200" dirty="0">
              <a:solidFill>
                <a:srgbClr val="FFFF00"/>
              </a:solidFill>
              <a:effectLst/>
            </a:endParaRPr>
          </a:p>
          <a:p>
            <a:r>
              <a:rPr lang="ru-RU" sz="2200" b="1" dirty="0">
                <a:solidFill>
                  <a:schemeClr val="bg2"/>
                </a:solidFill>
                <a:effectLst/>
              </a:rPr>
              <a:t>Часы работы прививочных кабинетов:</a:t>
            </a:r>
            <a:endParaRPr lang="ru-RU" sz="2200" dirty="0">
              <a:solidFill>
                <a:schemeClr val="bg2"/>
              </a:solidFill>
              <a:effectLst/>
            </a:endParaRPr>
          </a:p>
          <a:p>
            <a:r>
              <a:rPr lang="ru-RU" sz="2200" b="1" dirty="0">
                <a:solidFill>
                  <a:schemeClr val="bg2"/>
                </a:solidFill>
                <a:effectLst/>
              </a:rPr>
              <a:t>Понедельник-пятница с 08:00 до 18:00</a:t>
            </a:r>
            <a:endParaRPr lang="ru-RU" sz="2200" dirty="0">
              <a:solidFill>
                <a:schemeClr val="bg2"/>
              </a:solidFill>
              <a:effectLst/>
            </a:endParaRPr>
          </a:p>
          <a:p>
            <a:r>
              <a:rPr lang="ru-RU" sz="2200" b="1" dirty="0">
                <a:solidFill>
                  <a:schemeClr val="bg2"/>
                </a:solidFill>
                <a:effectLst/>
              </a:rPr>
              <a:t>Суббота с 09.00-12.00</a:t>
            </a:r>
            <a:endParaRPr lang="ru-RU" sz="2200" dirty="0">
              <a:solidFill>
                <a:schemeClr val="bg2"/>
              </a:solidFill>
              <a:effectLst/>
            </a:endParaRPr>
          </a:p>
          <a:p>
            <a:pPr marL="0" indent="0">
              <a:buNone/>
            </a:pPr>
            <a:endParaRPr lang="ru-RU" sz="2000" b="1" dirty="0" smtClean="0">
              <a:effectLst/>
            </a:endParaRPr>
          </a:p>
          <a:p>
            <a:pPr marL="0" indent="0" algn="ctr">
              <a:buNone/>
            </a:pPr>
            <a:r>
              <a:rPr lang="ru-RU" sz="2000" b="1" dirty="0" smtClean="0">
                <a:effectLst/>
              </a:rPr>
              <a:t>Телефон «горячей» линию по вопросам вакцинации                          </a:t>
            </a:r>
            <a:r>
              <a:rPr lang="ru-RU" sz="2400" b="1" dirty="0" smtClean="0">
                <a:solidFill>
                  <a:srgbClr val="FF0000"/>
                </a:solidFill>
                <a:effectLst/>
              </a:rPr>
              <a:t>89526254274</a:t>
            </a:r>
          </a:p>
          <a:p>
            <a:pPr marL="0" indent="0">
              <a:buNone/>
            </a:pPr>
            <a:endParaRPr lang="ru-RU" sz="2000" dirty="0">
              <a:solidFill>
                <a:srgbClr val="FF0000"/>
              </a:solidFill>
              <a:effectLst/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2060"/>
                </a:solidFill>
                <a:effectLst/>
              </a:rPr>
              <a:t>                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2060"/>
                </a:solidFill>
                <a:effectLst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effectLst/>
              </a:rPr>
              <a:t>      </a:t>
            </a:r>
            <a:r>
              <a:rPr lang="ru-RU" sz="2400" b="1" dirty="0" smtClean="0">
                <a:solidFill>
                  <a:srgbClr val="002060"/>
                </a:solidFill>
                <a:effectLst/>
              </a:rPr>
              <a:t>На </a:t>
            </a:r>
            <a:r>
              <a:rPr lang="ru-RU" sz="2400" b="1" dirty="0">
                <a:solidFill>
                  <a:srgbClr val="002060"/>
                </a:solidFill>
                <a:effectLst/>
              </a:rPr>
              <a:t>вопросы ответит врач иммунопрофилактики </a:t>
            </a:r>
            <a:endParaRPr lang="ru-RU" sz="2400" b="1" dirty="0" smtClean="0">
              <a:solidFill>
                <a:srgbClr val="002060"/>
              </a:solidFill>
              <a:effectLst/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FF0000"/>
                </a:solidFill>
                <a:effectLst/>
              </a:rPr>
              <a:t>                  </a:t>
            </a:r>
            <a:r>
              <a:rPr lang="ru-RU" sz="2400" b="1" dirty="0" err="1" smtClean="0">
                <a:solidFill>
                  <a:srgbClr val="FF0000"/>
                </a:solidFill>
                <a:effectLst/>
              </a:rPr>
              <a:t>Нижегородцева</a:t>
            </a:r>
            <a:r>
              <a:rPr lang="ru-RU" sz="24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sz="2400" b="1" dirty="0">
                <a:solidFill>
                  <a:srgbClr val="FF0000"/>
                </a:solidFill>
                <a:effectLst/>
              </a:rPr>
              <a:t>Галина Александровна</a:t>
            </a:r>
            <a:endParaRPr lang="ru-RU" sz="2400" dirty="0">
              <a:solidFill>
                <a:srgbClr val="FF0000"/>
              </a:solidFill>
              <a:effectLst/>
            </a:endParaRPr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349897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0"/>
            <a:ext cx="9144000" cy="1571625"/>
          </a:xfrm>
        </p:spPr>
        <p:txBody>
          <a:bodyPr/>
          <a:lstStyle/>
          <a:p>
            <a:pPr>
              <a:defRPr/>
            </a:pPr>
            <a:r>
              <a:rPr lang="ru-RU" sz="5400" dirty="0" smtClean="0">
                <a:solidFill>
                  <a:schemeClr val="accent6"/>
                </a:solidFill>
              </a:rPr>
              <a:t> СПАСИБО ЗА ВНИМАНИЕ!!!</a:t>
            </a:r>
            <a:endParaRPr lang="ru-RU" sz="5400" dirty="0">
              <a:solidFill>
                <a:schemeClr val="accent6"/>
              </a:solidFill>
            </a:endParaRPr>
          </a:p>
        </p:txBody>
      </p:sp>
      <p:pic>
        <p:nvPicPr>
          <p:cNvPr id="3" name="Рисунок 2" descr="C:\Users\User\Desktop\zFSKCncFoo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25133" cy="6957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760</TotalTime>
  <Words>156</Words>
  <Application>Microsoft Office PowerPoint</Application>
  <PresentationFormat>Экран 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Океан</vt:lpstr>
      <vt:lpstr>ГРИПП</vt:lpstr>
      <vt:lpstr>Презентация PowerPoint</vt:lpstr>
      <vt:lpstr>Презентация PowerPoint</vt:lpstr>
      <vt:lpstr>     Клиническая картина</vt:lpstr>
      <vt:lpstr>Презентация PowerPoint</vt:lpstr>
      <vt:lpstr>Неспецифическая    профилактика гриппа:</vt:lpstr>
      <vt:lpstr>Специфическая профилактика гриппа</vt:lpstr>
      <vt:lpstr>Презентация PowerPoint</vt:lpstr>
      <vt:lpstr>Презентация PowerPoint</vt:lpstr>
      <vt:lpstr> 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Аборт как социально-медицинская проблема</dc:title>
  <dc:creator>Дом</dc:creator>
  <cp:lastModifiedBy>User</cp:lastModifiedBy>
  <cp:revision>99</cp:revision>
  <cp:lastPrinted>2020-09-08T03:30:10Z</cp:lastPrinted>
  <dcterms:created xsi:type="dcterms:W3CDTF">2007-11-28T12:37:12Z</dcterms:created>
  <dcterms:modified xsi:type="dcterms:W3CDTF">2020-09-08T03:32:06Z</dcterms:modified>
</cp:coreProperties>
</file>